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4" r:id="rId1"/>
  </p:sldMasterIdLst>
  <p:notesMasterIdLst>
    <p:notesMasterId r:id="rId7"/>
  </p:notesMasterIdLst>
  <p:handoutMasterIdLst>
    <p:handoutMasterId r:id="rId8"/>
  </p:handoutMasterIdLst>
  <p:sldIdLst>
    <p:sldId id="454" r:id="rId2"/>
    <p:sldId id="455" r:id="rId3"/>
    <p:sldId id="443" r:id="rId4"/>
    <p:sldId id="467" r:id="rId5"/>
    <p:sldId id="470" r:id="rId6"/>
  </p:sldIdLst>
  <p:sldSz cx="9906000" cy="6858000" type="A4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C78"/>
    <a:srgbClr val="0066FF"/>
    <a:srgbClr val="000099"/>
    <a:srgbClr val="577EFB"/>
    <a:srgbClr val="FF6600"/>
    <a:srgbClr val="FF9933"/>
    <a:srgbClr val="F2EC00"/>
    <a:srgbClr val="F8F2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94342" autoAdjust="0"/>
  </p:normalViewPr>
  <p:slideViewPr>
    <p:cSldViewPr>
      <p:cViewPr varScale="1">
        <p:scale>
          <a:sx n="110" d="100"/>
          <a:sy n="110" d="100"/>
        </p:scale>
        <p:origin x="1668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2112" y="60"/>
      </p:cViewPr>
      <p:guideLst>
        <p:guide orient="horz" pos="3133"/>
        <p:guide pos="2160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7233" cy="493240"/>
          </a:xfrm>
          <a:prstGeom prst="rect">
            <a:avLst/>
          </a:prstGeom>
        </p:spPr>
        <p:txBody>
          <a:bodyPr vert="horz" lIns="90246" tIns="45122" rIns="90246" bIns="45122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240"/>
          </a:xfrm>
          <a:prstGeom prst="rect">
            <a:avLst/>
          </a:prstGeom>
        </p:spPr>
        <p:txBody>
          <a:bodyPr vert="horz" wrap="square" lIns="90246" tIns="45122" rIns="90246" bIns="4512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514088B-6E63-4801-B5D1-60F8073C5803}" type="datetimeFigureOut">
              <a:rPr lang="ru-RU"/>
              <a:pPr>
                <a:defRPr/>
              </a:pPr>
              <a:t>29.12.2015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379435"/>
            <a:ext cx="2947233" cy="493240"/>
          </a:xfrm>
          <a:prstGeom prst="rect">
            <a:avLst/>
          </a:prstGeom>
        </p:spPr>
        <p:txBody>
          <a:bodyPr vert="horz" lIns="90246" tIns="45122" rIns="90246" bIns="45122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9435"/>
            <a:ext cx="2945659" cy="493240"/>
          </a:xfrm>
          <a:prstGeom prst="rect">
            <a:avLst/>
          </a:prstGeom>
        </p:spPr>
        <p:txBody>
          <a:bodyPr vert="horz" wrap="square" lIns="90246" tIns="45122" rIns="90246" bIns="4512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5F6E860-BA9E-4713-B1BF-8E671963CE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8471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7233" cy="493240"/>
          </a:xfrm>
          <a:prstGeom prst="rect">
            <a:avLst/>
          </a:prstGeom>
        </p:spPr>
        <p:txBody>
          <a:bodyPr vert="horz" lIns="90246" tIns="45122" rIns="90246" bIns="4512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240"/>
          </a:xfrm>
          <a:prstGeom prst="rect">
            <a:avLst/>
          </a:prstGeom>
        </p:spPr>
        <p:txBody>
          <a:bodyPr vert="horz" wrap="square" lIns="90246" tIns="45122" rIns="90246" bIns="4512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05190B6-7B1F-4B04-AED9-461640180291}" type="datetimeFigureOut">
              <a:rPr lang="ru-RU"/>
              <a:pPr>
                <a:defRPr/>
              </a:pPr>
              <a:t>29.12.2015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2313" y="739775"/>
            <a:ext cx="535305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46" tIns="45122" rIns="90246" bIns="45122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341" y="4689717"/>
            <a:ext cx="5438140" cy="4443886"/>
          </a:xfrm>
          <a:prstGeom prst="rect">
            <a:avLst/>
          </a:prstGeom>
        </p:spPr>
        <p:txBody>
          <a:bodyPr vert="horz" wrap="square" lIns="90246" tIns="45122" rIns="90246" bIns="451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9435"/>
            <a:ext cx="2947233" cy="493240"/>
          </a:xfrm>
          <a:prstGeom prst="rect">
            <a:avLst/>
          </a:prstGeom>
        </p:spPr>
        <p:txBody>
          <a:bodyPr vert="horz" lIns="90246" tIns="45122" rIns="90246" bIns="4512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9435"/>
            <a:ext cx="2945659" cy="493240"/>
          </a:xfrm>
          <a:prstGeom prst="rect">
            <a:avLst/>
          </a:prstGeom>
        </p:spPr>
        <p:txBody>
          <a:bodyPr vert="horz" wrap="square" lIns="90246" tIns="45122" rIns="90246" bIns="4512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F606809-CBA4-4647-A1F2-3592CA2D15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5498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371601"/>
            <a:ext cx="850265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3505200"/>
            <a:ext cx="69342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FC385-9378-46FF-AC9E-7706A73C3EBB}" type="datetime1">
              <a:rPr lang="ru-RU" smtClean="0"/>
              <a:pPr>
                <a:defRPr/>
              </a:pPr>
              <a:t>29.12.2015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3884E-C362-4583-9E39-316813D09E5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42950" y="3398520"/>
            <a:ext cx="850265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9752014" y="4846638"/>
            <a:ext cx="153987" cy="20113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9752014" y="0"/>
            <a:ext cx="153987" cy="484663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E37F52-20D3-40BD-BEAF-996B36363F04}" type="datetime1">
              <a:rPr lang="ru-RU" smtClean="0"/>
              <a:pPr>
                <a:defRPr/>
              </a:pPr>
              <a:t>29.12.2015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BC01B-F154-498E-BACB-50FE0E18155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609600"/>
            <a:ext cx="222885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0"/>
            <a:ext cx="652145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0A1A2B-BAD0-4157-B04A-3A21B88BFF0A}" type="datetime1">
              <a:rPr lang="ru-RU" smtClean="0"/>
              <a:pPr>
                <a:defRPr/>
              </a:pPr>
              <a:t>29.12.2015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DFE39-9EF1-4AD0-B55A-F95EE51C1CF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313262-A27A-42C3-BF10-8E13E7E31768}" type="datetime1">
              <a:rPr lang="ru-RU" smtClean="0"/>
              <a:pPr>
                <a:defRPr/>
              </a:pPr>
              <a:t>29.12.2015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05AAE-3DF0-455B-B778-B53B1265143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2362201"/>
            <a:ext cx="84201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626865"/>
            <a:ext cx="84201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4C354C-FEE1-43F9-97AF-F8F1D9B1D446}" type="datetime1">
              <a:rPr lang="ru-RU" smtClean="0"/>
              <a:pPr>
                <a:defRPr/>
              </a:pPr>
              <a:t>29.12.2015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69D94-8592-4309-9D4F-4D240F1EF8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92480" y="4599432"/>
            <a:ext cx="850265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73352"/>
            <a:ext cx="437515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73352"/>
            <a:ext cx="437515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F8CE41-0002-4924-99AD-EF41AFE49FE4}" type="datetime1">
              <a:rPr lang="ru-RU" smtClean="0"/>
              <a:pPr>
                <a:defRPr/>
              </a:pPr>
              <a:t>29.12.2015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C7BC7-4405-4F37-B6E0-21E1AAE4D7B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76400"/>
            <a:ext cx="425958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438400"/>
            <a:ext cx="42595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1120" y="1676400"/>
            <a:ext cx="425958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1120" y="2438400"/>
            <a:ext cx="42595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72C725-F4B7-497E-BCED-0709097830E4}" type="datetime1">
              <a:rPr lang="ru-RU" smtClean="0"/>
              <a:pPr>
                <a:defRPr/>
              </a:pPr>
              <a:t>29.12.2015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03DC34-0FF6-4981-858D-31C655A44D3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598850" y="4045790"/>
            <a:ext cx="4709160" cy="86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53E233-C2E4-487E-8DC2-FE4F47E9D44A}" type="datetime1">
              <a:rPr lang="ru-RU" smtClean="0"/>
              <a:pPr>
                <a:defRPr/>
              </a:pPr>
              <a:t>29.12.2015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49D8B-D0C8-4247-B223-7B6C318FBCB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29AF99-7406-4042-B6E2-0B3E5A363AAD}" type="datetime1">
              <a:rPr lang="ru-RU" smtClean="0"/>
              <a:pPr>
                <a:defRPr/>
              </a:pPr>
              <a:t>29.12.2015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61F909-B508-4860-B21C-754778E79B6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92080"/>
            <a:ext cx="2318004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450" y="792080"/>
            <a:ext cx="619125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2130553"/>
            <a:ext cx="2318004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837473-79BE-4DF3-9555-D6922F8E8278}" type="datetime1">
              <a:rPr lang="ru-RU" smtClean="0"/>
              <a:pPr>
                <a:defRPr/>
              </a:pPr>
              <a:t>29.12.2015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49620-5002-4470-AFD2-3274D895433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18201" y="3580140"/>
            <a:ext cx="5577840" cy="172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92480"/>
            <a:ext cx="232123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96827" y="838201"/>
            <a:ext cx="6396423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2133600"/>
            <a:ext cx="2318004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CB91B3-A62A-4465-91A5-3C54B2734383}" type="datetime1">
              <a:rPr lang="ru-RU" smtClean="0"/>
              <a:pPr>
                <a:defRPr/>
              </a:pPr>
              <a:t>29.12.2015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31AA3-06BB-4338-AC86-200E5A87B37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906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533400"/>
            <a:ext cx="8915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906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18288"/>
            <a:ext cx="31369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EA2BAED-76C8-4B4B-909B-47BFA68B4860}" type="datetime1">
              <a:rPr lang="ru-RU" smtClean="0"/>
              <a:pPr>
                <a:defRPr/>
              </a:pPr>
              <a:t>29.12.2015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4750" y="18288"/>
            <a:ext cx="4457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5000" y="18288"/>
            <a:ext cx="1155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20A508-9461-4127-B10F-B910FE75D0E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-7458" y="0"/>
            <a:ext cx="9913457" cy="584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04341" y="2014969"/>
            <a:ext cx="85725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Разработать и утвердить комплекс мер, направленных на совершенствование системы среднего профессионального образования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, установив в качестве одного из его целевых показателей осуществление подготовки по 50 наиболее востребованным и перспективным профессиям и специальностям </a:t>
            </a:r>
          </a:p>
          <a:p>
            <a:pPr algn="just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в соответствии с лучшими зарубежными стандартами и передовыми технологиями к 2020 году в половине профессиональных образовательных организаций. </a:t>
            </a:r>
          </a:p>
          <a:p>
            <a:pPr marL="355600" indent="-355600" algn="just"/>
            <a:r>
              <a:rPr lang="ru-RU" sz="1600" i="1" dirty="0" smtClean="0"/>
              <a:t>Срок – 31 марта 2015 года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38290" y="-12192"/>
            <a:ext cx="657229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spAutoFit/>
          </a:bodyPr>
          <a:lstStyle/>
          <a:p>
            <a:pPr algn="ctr"/>
            <a:r>
              <a:rPr lang="ru-RU" sz="2000" b="1" spc="-100" dirty="0" smtClean="0">
                <a:solidFill>
                  <a:srgbClr val="971C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rPr>
              <a:t>Послание Президента Российской Федерации Федеральному Собранию от 04.12.2014</a:t>
            </a:r>
            <a:endParaRPr lang="ru-RU" sz="2000" b="1" spc="-100" dirty="0">
              <a:solidFill>
                <a:srgbClr val="971C0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275712" y="1488560"/>
            <a:ext cx="9429816" cy="2588512"/>
          </a:xfrm>
          <a:prstGeom prst="roundRect">
            <a:avLst>
              <a:gd name="adj" fmla="val 6700"/>
            </a:avLst>
          </a:prstGeom>
          <a:noFill/>
          <a:ln w="412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14400" lvl="1" indent="-457200">
              <a:buClr>
                <a:srgbClr val="0D79CA"/>
              </a:buClr>
              <a:buAutoNum type="arabicPeriod"/>
              <a:defRPr/>
            </a:pP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4340" y="980728"/>
            <a:ext cx="8572560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2000" b="1" i="1" dirty="0"/>
              <a:t>пп.8 </a:t>
            </a:r>
            <a:r>
              <a:rPr lang="ru-RU" sz="2000" b="1" i="1" dirty="0" smtClean="0"/>
              <a:t>п.1 Перечня поручений по реализации Послания </a:t>
            </a:r>
            <a:r>
              <a:rPr lang="ru-RU" sz="2000" b="1" i="1" dirty="0"/>
              <a:t>Президента Российской Федерации </a:t>
            </a:r>
            <a:r>
              <a:rPr lang="ru-RU" sz="2000" b="1" i="1" dirty="0" smtClean="0"/>
              <a:t>Федеральному Собранию Российской Федерации:</a:t>
            </a:r>
          </a:p>
        </p:txBody>
      </p:sp>
      <p:sp>
        <p:nvSpPr>
          <p:cNvPr id="7" name="Номер слайда 3"/>
          <p:cNvSpPr txBox="1">
            <a:spLocks/>
          </p:cNvSpPr>
          <p:nvPr/>
        </p:nvSpPr>
        <p:spPr>
          <a:xfrm>
            <a:off x="8693844" y="18288"/>
            <a:ext cx="1155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FFFFF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9A005AAE-3DF0-455B-B778-B53B1265143D}" type="slidenum">
              <a:rPr lang="ru-RU" smtClean="0"/>
              <a:pPr algn="r">
                <a:defRPr/>
              </a:pPr>
              <a:t>1</a:t>
            </a:fld>
            <a:endParaRPr lang="ru-RU" dirty="0"/>
          </a:p>
        </p:txBody>
      </p:sp>
      <p:sp>
        <p:nvSpPr>
          <p:cNvPr id="12" name="Номер слайда 1"/>
          <p:cNvSpPr>
            <a:spLocks noGrp="1"/>
          </p:cNvSpPr>
          <p:nvPr>
            <p:ph type="sldNum" sz="quarter" idx="11"/>
          </p:nvPr>
        </p:nvSpPr>
        <p:spPr bwMode="auto">
          <a:xfrm>
            <a:off x="9442449" y="6583362"/>
            <a:ext cx="46355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buClr>
                <a:schemeClr val="accent1"/>
              </a:buClr>
              <a:buSzPct val="70000"/>
              <a:buFont typeface="Wingdings 2" pitchFamily="18" charset="2"/>
              <a:buChar char=""/>
              <a:defRPr sz="3200"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B58B80"/>
              </a:buClr>
              <a:buSzPct val="100000"/>
              <a:buFont typeface="Wingdings 2" pitchFamily="18" charset="2"/>
              <a:buChar char=""/>
              <a:defRPr sz="2300"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B58B80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eaLnBrk="0" hangingPunct="0">
              <a:buClrTx/>
              <a:buSzTx/>
              <a:buFontTx/>
              <a:buNone/>
            </a:pPr>
            <a:fld id="{DD24FE4B-4387-48FA-8055-12037577BA97}" type="slidenum">
              <a:rPr lang="ru-RU" altLang="ru-RU" sz="1400" smtClean="0">
                <a:solidFill>
                  <a:srgbClr val="7F7F7F"/>
                </a:solidFill>
                <a:latin typeface="Arial" charset="0"/>
              </a:rPr>
              <a:pPr eaLnBrk="0" hangingPunct="0">
                <a:buClrTx/>
                <a:buSzTx/>
                <a:buFontTx/>
                <a:buNone/>
              </a:pPr>
              <a:t>1</a:t>
            </a:fld>
            <a:endParaRPr lang="ru-RU" altLang="ru-RU" sz="1400" dirty="0" smtClean="0">
              <a:solidFill>
                <a:srgbClr val="7F7F7F"/>
              </a:solidFill>
              <a:latin typeface="Arial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64568" y="4256831"/>
            <a:ext cx="8640960" cy="1044377"/>
            <a:chOff x="-59581" y="906854"/>
            <a:chExt cx="2126135" cy="4328706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-59581" y="906854"/>
              <a:ext cx="2126135" cy="4328706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dirty="0">
                  <a:solidFill>
                    <a:schemeClr val="bg2">
                      <a:lumMod val="25000"/>
                    </a:schemeClr>
                  </a:solidFill>
                </a:rPr>
                <a:t>Распоряжение Правительства РФ от 03.03.2015г. № 349-р 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</a:rPr>
                <a:t/>
              </a:r>
              <a:br>
                <a:rPr lang="ru-RU" dirty="0" smtClean="0">
                  <a:solidFill>
                    <a:schemeClr val="bg2">
                      <a:lumMod val="25000"/>
                    </a:schemeClr>
                  </a:solidFill>
                </a:rPr>
              </a:b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</a:rPr>
                <a:t>«</a:t>
              </a:r>
              <a:r>
                <a:rPr lang="ru-RU" dirty="0">
                  <a:solidFill>
                    <a:schemeClr val="bg2">
                      <a:lumMod val="25000"/>
                    </a:schemeClr>
                  </a:solidFill>
                </a:rPr>
                <a:t>Об утверждении 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</a:rPr>
                <a:t>комплекса </a:t>
              </a:r>
              <a:r>
                <a:rPr lang="ru-RU" dirty="0">
                  <a:solidFill>
                    <a:schemeClr val="bg2">
                      <a:lumMod val="25000"/>
                    </a:schemeClr>
                  </a:solidFill>
                </a:rPr>
                <a:t>мер, направленных на совершенствование системы среднего профессионального образования, на 2015-2020 годы» </a:t>
              </a:r>
            </a:p>
          </p:txBody>
        </p:sp>
        <p:sp>
          <p:nvSpPr>
            <p:cNvPr id="18" name="Скругленный прямоугольник 4"/>
            <p:cNvSpPr/>
            <p:nvPr/>
          </p:nvSpPr>
          <p:spPr>
            <a:xfrm>
              <a:off x="64963" y="906856"/>
              <a:ext cx="2001591" cy="37646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kern="1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064569" y="5495324"/>
            <a:ext cx="8640960" cy="933986"/>
            <a:chOff x="2307421" y="844582"/>
            <a:chExt cx="2295928" cy="4090797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2307421" y="844582"/>
              <a:ext cx="2295928" cy="4090797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tint val="99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dirty="0">
                  <a:solidFill>
                    <a:schemeClr val="bg2">
                      <a:lumMod val="25000"/>
                    </a:schemeClr>
                  </a:solidFill>
                </a:rPr>
                <a:t>Распоряжение Правительства РФ от 05.03.2015г. №366-р 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</a:rPr>
                <a:t/>
              </a:r>
              <a:br>
                <a:rPr lang="ru-RU" dirty="0" smtClean="0">
                  <a:solidFill>
                    <a:schemeClr val="bg2">
                      <a:lumMod val="25000"/>
                    </a:schemeClr>
                  </a:solidFill>
                </a:rPr>
              </a:b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</a:rPr>
                <a:t>«</a:t>
              </a:r>
              <a:r>
                <a:rPr lang="ru-RU" dirty="0">
                  <a:solidFill>
                    <a:schemeClr val="bg2">
                      <a:lumMod val="25000"/>
                    </a:schemeClr>
                  </a:solidFill>
                </a:rPr>
                <a:t>Об утверждении плана мероприятий, направленных на </a:t>
              </a:r>
              <a:r>
                <a:rPr lang="ru-RU" dirty="0" smtClean="0">
                  <a:solidFill>
                    <a:schemeClr val="bg2">
                      <a:lumMod val="25000"/>
                    </a:schemeClr>
                  </a:solidFill>
                </a:rPr>
                <a:t>популяризацию </a:t>
              </a:r>
              <a:r>
                <a:rPr lang="ru-RU" dirty="0">
                  <a:solidFill>
                    <a:schemeClr val="bg2">
                      <a:lumMod val="25000"/>
                    </a:schemeClr>
                  </a:solidFill>
                </a:rPr>
                <a:t>рабочих и инженерных профессий»</a:t>
              </a:r>
            </a:p>
          </p:txBody>
        </p:sp>
        <p:sp>
          <p:nvSpPr>
            <p:cNvPr id="16" name="Скругленный прямоугольник 6"/>
            <p:cNvSpPr/>
            <p:nvPr/>
          </p:nvSpPr>
          <p:spPr>
            <a:xfrm>
              <a:off x="2374666" y="911829"/>
              <a:ext cx="2161438" cy="3754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b="1" kern="12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9" name="Picture 29" descr="22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02" y="4298841"/>
            <a:ext cx="986773" cy="90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9" descr="22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02" y="5510677"/>
            <a:ext cx="986773" cy="90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-7458" y="0"/>
            <a:ext cx="9913457" cy="584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-15552" y="4554"/>
            <a:ext cx="99060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spAutoFit/>
          </a:bodyPr>
          <a:lstStyle>
            <a:defPPr>
              <a:defRPr lang="ru-RU"/>
            </a:defPPr>
            <a:lvl1pPr algn="ctr">
              <a:defRPr sz="2000" b="1" spc="-100">
                <a:solidFill>
                  <a:srgbClr val="971C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Ключевые мероприятия Комплекса мер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592897" y="6457956"/>
            <a:ext cx="2311400" cy="365125"/>
          </a:xfrm>
        </p:spPr>
        <p:txBody>
          <a:bodyPr/>
          <a:lstStyle/>
          <a:p>
            <a:pPr>
              <a:defRPr/>
            </a:pPr>
            <a:fld id="{9A005AAE-3DF0-455B-B778-B53B1265143D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815276"/>
              </p:ext>
            </p:extLst>
          </p:nvPr>
        </p:nvGraphicFramePr>
        <p:xfrm>
          <a:off x="416495" y="476673"/>
          <a:ext cx="9145015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4592"/>
                <a:gridCol w="1060423"/>
              </a:tblGrid>
              <a:tr h="26715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</a:t>
                      </a:r>
                      <a:r>
                        <a:rPr lang="ru-RU" sz="13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</a:t>
                      </a:r>
                      <a:r>
                        <a:rPr lang="ru-RU" sz="13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ероприятия</a:t>
                      </a:r>
                      <a:endParaRPr lang="ru-RU" sz="13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3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Срок</a:t>
                      </a:r>
                    </a:p>
                  </a:txBody>
                  <a:tcPr anchor="ctr"/>
                </a:tc>
              </a:tr>
              <a:tr h="50619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200" b="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Координация перепрофилирования профессиональных образовательных организаций в соответствии с перечнем 50-ти наиболее перспективных и востребованных профессий и специальностей, утвержденным Правительством Российской Федерации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ru-RU" sz="5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7960" marR="1796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</a:t>
                      </a:r>
                      <a:r>
                        <a:rPr lang="ru-RU" sz="12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квартал </a:t>
                      </a:r>
                      <a:r>
                        <a:rPr lang="ru-RU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ru-RU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2149">
                <a:tc>
                  <a:txBody>
                    <a:bodyPr/>
                    <a:lstStyle/>
                    <a:p>
                      <a:pPr marL="0" marR="6413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71500" algn="l"/>
                        </a:tabLst>
                      </a:pPr>
                      <a:r>
                        <a:rPr lang="ru-RU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Последовательное внедрение в среднем профессиональном образовании практико-ориентированной (дуальной) модели обучения</a:t>
                      </a:r>
                    </a:p>
                    <a:p>
                      <a:pPr marL="0" marR="6413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71500" algn="l"/>
                        </a:tabLst>
                      </a:pPr>
                      <a:endParaRPr lang="ru-RU" sz="500" b="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7960" marR="17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2016-2020</a:t>
                      </a:r>
                      <a:endParaRPr lang="ru-RU" sz="12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6196">
                <a:tc>
                  <a:txBody>
                    <a:bodyPr/>
                    <a:lstStyle/>
                    <a:p>
                      <a:pPr marL="0" marR="6413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571500" algn="l"/>
                        </a:tabLst>
                        <a:defRPr/>
                      </a:pPr>
                      <a:r>
                        <a:rPr lang="ru-RU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Корректировка программ подготовки квалифицированных рабочих, служащих / программ подготовки специалистов среднего звена в соответствии с требованиями профессиональных стандартов по профессиям и специальностям, вошедшим в перечень Правительства Российской Федерации</a:t>
                      </a:r>
                    </a:p>
                    <a:p>
                      <a:pPr marL="0" marR="6413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571500" algn="l"/>
                        </a:tabLst>
                        <a:defRPr/>
                      </a:pPr>
                      <a:endParaRPr lang="ru-RU" sz="5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7960" marR="1796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2016-2020</a:t>
                      </a:r>
                      <a:endParaRPr lang="ru-RU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6196">
                <a:tc>
                  <a:txBody>
                    <a:bodyPr/>
                    <a:lstStyle/>
                    <a:p>
                      <a:pPr marL="0" marR="64135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71500" algn="l"/>
                        </a:tabLst>
                      </a:pPr>
                      <a:r>
                        <a:rPr lang="ru-RU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4.Организация дополнительного профессионального образования руководителей профессиональных образовательных организаций, осуществляющих подготовку кадров по 50 наиболее перспективным и востребованным профессиям и специальностям</a:t>
                      </a:r>
                    </a:p>
                    <a:p>
                      <a:pPr marL="0" marR="64135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71500" algn="l"/>
                        </a:tabLst>
                      </a:pPr>
                      <a:endParaRPr lang="ru-RU" sz="5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7960" marR="17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71500" algn="l"/>
                        </a:tabLst>
                      </a:pPr>
                      <a:r>
                        <a:rPr lang="ru-RU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2016-2020</a:t>
                      </a:r>
                      <a:endParaRPr lang="ru-RU" sz="12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2149">
                <a:tc>
                  <a:txBody>
                    <a:bodyPr/>
                    <a:lstStyle/>
                    <a:p>
                      <a:pPr marL="0" marR="6413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71500" algn="l"/>
                        </a:tabLst>
                      </a:pPr>
                      <a:r>
                        <a:rPr lang="ru-RU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Организация и проведение региональных</a:t>
                      </a:r>
                      <a:r>
                        <a:rPr lang="ru-RU" sz="1200" b="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чемпионатов профессионального мастерства, олимпиад и конкурсов по профессиям и специальностям, в том числе в рамках проекта «</a:t>
                      </a:r>
                      <a:r>
                        <a:rPr lang="en-US" sz="1200" b="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WorldSkills</a:t>
                      </a:r>
                      <a:r>
                        <a:rPr lang="ru-RU" sz="1200" b="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Russia</a:t>
                      </a:r>
                      <a:r>
                        <a:rPr lang="ru-RU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</a:p>
                    <a:p>
                      <a:pPr marL="0" marR="64135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71500" algn="l"/>
                        </a:tabLst>
                      </a:pPr>
                      <a:endParaRPr lang="ru-RU" sz="500" b="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7960" marR="1796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64135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2900" algn="l"/>
                          <a:tab pos="571500" algn="l"/>
                        </a:tabLst>
                      </a:pPr>
                      <a:r>
                        <a:rPr lang="ru-RU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2016-2020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235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0" algn="l"/>
                          <a:tab pos="447675" algn="l"/>
                        </a:tabLst>
                      </a:pPr>
                      <a:r>
                        <a:rPr lang="ru-RU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 </a:t>
                      </a:r>
                      <a:r>
                        <a:rPr lang="ru-RU" sz="1200" b="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механизмов независимой оценки и сертификации квалификаций выпускников</a:t>
                      </a:r>
                      <a:endParaRPr lang="ru-RU" sz="12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7960" marR="1796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ru-RU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619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 Создание системы мониторинга качества подготовки кадров, в которой одним из критериев качества подготовки кадров являются результаты участия региональных и отраслевых команд в национальных чемпионатах профессионального мастерства, в том числе в национальном чемпионате «</a:t>
                      </a:r>
                      <a:r>
                        <a:rPr lang="en-US" sz="1200" b="0" kern="120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WorldSkills</a:t>
                      </a:r>
                      <a:r>
                        <a:rPr lang="ru-RU" sz="1200" b="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Russia</a:t>
                      </a:r>
                      <a:r>
                        <a:rPr lang="ru-RU" sz="12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500" b="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7960" marR="1796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2016 года</a:t>
                      </a:r>
                      <a:endParaRPr lang="ru-RU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Номер слайда 3"/>
          <p:cNvSpPr txBox="1">
            <a:spLocks/>
          </p:cNvSpPr>
          <p:nvPr/>
        </p:nvSpPr>
        <p:spPr>
          <a:xfrm>
            <a:off x="8693844" y="18288"/>
            <a:ext cx="1155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FFFFF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9A005AAE-3DF0-455B-B778-B53B1265143D}" type="slidenum">
              <a:rPr lang="ru-RU" smtClean="0"/>
              <a:pPr algn="r">
                <a:defRPr/>
              </a:pPr>
              <a:t>2</a:t>
            </a:fld>
            <a:endParaRPr lang="ru-RU" dirty="0"/>
          </a:p>
        </p:txBody>
      </p:sp>
      <p:sp>
        <p:nvSpPr>
          <p:cNvPr id="8" name="Прямоугольник 1"/>
          <p:cNvSpPr>
            <a:spLocks noChangeArrowheads="1"/>
          </p:cNvSpPr>
          <p:nvPr/>
        </p:nvSpPr>
        <p:spPr bwMode="auto">
          <a:xfrm>
            <a:off x="322358" y="4590239"/>
            <a:ext cx="2234110" cy="1017224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DA3C78"/>
            </a:solidFill>
            <a:round/>
            <a:headEnd/>
            <a:tailEnd/>
          </a:ln>
          <a:effectLst/>
        </p:spPr>
        <p:txBody>
          <a:bodyPr lIns="108000" tIns="72000" rIns="108000" bIns="72000" anchor="ctr"/>
          <a:lstStyle/>
          <a:p>
            <a:pPr algn="ctr">
              <a:defRPr/>
            </a:pPr>
            <a:r>
              <a:rPr lang="ru-RU" sz="1200" b="1" kern="0" dirty="0">
                <a:latin typeface="Arial" panose="020B0604020202020204" pitchFamily="34" charset="0"/>
              </a:rPr>
              <a:t>Стажировки</a:t>
            </a:r>
          </a:p>
          <a:p>
            <a:pPr algn="ctr">
              <a:defRPr/>
            </a:pPr>
            <a:r>
              <a:rPr lang="ru-RU" sz="1200" b="1" kern="0" dirty="0">
                <a:latin typeface="Arial" panose="020B0604020202020204" pitchFamily="34" charset="0"/>
              </a:rPr>
              <a:t>педагогических работников на инновационных предприятиях региона</a:t>
            </a:r>
          </a:p>
        </p:txBody>
      </p:sp>
      <p:sp>
        <p:nvSpPr>
          <p:cNvPr id="14" name="Прямоугольник 1"/>
          <p:cNvSpPr>
            <a:spLocks noChangeArrowheads="1"/>
          </p:cNvSpPr>
          <p:nvPr/>
        </p:nvSpPr>
        <p:spPr bwMode="auto">
          <a:xfrm>
            <a:off x="2640584" y="4590239"/>
            <a:ext cx="2232324" cy="101722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DA3C78"/>
            </a:solidFill>
            <a:round/>
            <a:headEnd/>
            <a:tailEnd/>
          </a:ln>
          <a:effectLst/>
        </p:spPr>
        <p:txBody>
          <a:bodyPr lIns="108000" tIns="72000" rIns="108000" bIns="72000" anchor="ctr"/>
          <a:lstStyle/>
          <a:p>
            <a:pPr algn="ctr">
              <a:defRPr/>
            </a:pPr>
            <a:r>
              <a:rPr lang="ru-RU" sz="1200" b="1" kern="0" dirty="0">
                <a:latin typeface="Arial" panose="020B0604020202020204" pitchFamily="34" charset="0"/>
              </a:rPr>
              <a:t>Обмен опытом </a:t>
            </a:r>
            <a:endParaRPr lang="ru-RU" sz="1200" b="1" kern="0" dirty="0" smtClean="0"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ru-RU" sz="1200" b="1" kern="0" dirty="0" smtClean="0">
                <a:latin typeface="Arial" panose="020B0604020202020204" pitchFamily="34" charset="0"/>
              </a:rPr>
              <a:t>на </a:t>
            </a:r>
            <a:r>
              <a:rPr lang="ru-RU" sz="1200" b="1" kern="0" dirty="0" err="1" smtClean="0">
                <a:latin typeface="Arial" panose="020B0604020202020204" pitchFamily="34" charset="0"/>
              </a:rPr>
              <a:t>стажировочных</a:t>
            </a:r>
            <a:r>
              <a:rPr lang="ru-RU" sz="1200" b="1" kern="0" dirty="0" smtClean="0">
                <a:latin typeface="Arial" panose="020B0604020202020204" pitchFamily="34" charset="0"/>
              </a:rPr>
              <a:t> </a:t>
            </a:r>
            <a:r>
              <a:rPr lang="ru-RU" sz="1200" b="1" kern="0" dirty="0">
                <a:latin typeface="Arial" panose="020B0604020202020204" pitchFamily="34" charset="0"/>
              </a:rPr>
              <a:t>площадках </a:t>
            </a:r>
            <a:r>
              <a:rPr lang="ru-RU" sz="1200" b="1" kern="0" dirty="0" smtClean="0">
                <a:latin typeface="Arial" panose="020B0604020202020204" pitchFamily="34" charset="0"/>
              </a:rPr>
              <a:t>(</a:t>
            </a:r>
            <a:r>
              <a:rPr lang="ru-RU" sz="1200" b="1" kern="0" dirty="0">
                <a:latin typeface="Arial" panose="020B0604020202020204" pitchFamily="34" charset="0"/>
              </a:rPr>
              <a:t>Германия, </a:t>
            </a:r>
            <a:r>
              <a:rPr lang="ru-RU" sz="1200" b="1" kern="0" dirty="0" smtClean="0">
                <a:latin typeface="Arial" panose="020B0604020202020204" pitchFamily="34" charset="0"/>
              </a:rPr>
              <a:t>Финляндия, Швеция, Венгрия, Сингапур </a:t>
            </a:r>
            <a:r>
              <a:rPr lang="ru-RU" sz="1200" b="1" kern="0" dirty="0">
                <a:latin typeface="Arial" panose="020B0604020202020204" pitchFamily="34" charset="0"/>
              </a:rPr>
              <a:t>и др.)</a:t>
            </a:r>
          </a:p>
        </p:txBody>
      </p:sp>
      <p:sp>
        <p:nvSpPr>
          <p:cNvPr id="15" name="Прямоугольник 1"/>
          <p:cNvSpPr>
            <a:spLocks noChangeArrowheads="1"/>
          </p:cNvSpPr>
          <p:nvPr/>
        </p:nvSpPr>
        <p:spPr bwMode="auto">
          <a:xfrm>
            <a:off x="4964213" y="4581128"/>
            <a:ext cx="2293043" cy="101722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DA3C78"/>
            </a:solidFill>
            <a:round/>
            <a:headEnd/>
            <a:tailEnd/>
          </a:ln>
          <a:effectLst/>
        </p:spPr>
        <p:txBody>
          <a:bodyPr lIns="108000" tIns="72000" rIns="108000" bIns="72000" anchor="ctr"/>
          <a:lstStyle/>
          <a:p>
            <a:pPr algn="ctr">
              <a:defRPr/>
            </a:pPr>
            <a:r>
              <a:rPr lang="ru-RU" sz="1200" b="1" kern="0" dirty="0">
                <a:latin typeface="Arial" panose="020B0604020202020204" pitchFamily="34" charset="0"/>
              </a:rPr>
              <a:t>Независимая сертификация </a:t>
            </a:r>
            <a:r>
              <a:rPr lang="ru-RU" sz="1200" b="1" kern="0" dirty="0" smtClean="0">
                <a:latin typeface="Arial" panose="020B0604020202020204" pitchFamily="34" charset="0"/>
              </a:rPr>
              <a:t>квалификаций и аттестация </a:t>
            </a:r>
            <a:r>
              <a:rPr lang="ru-RU" sz="1200" b="1" kern="0" dirty="0">
                <a:latin typeface="Arial" panose="020B0604020202020204" pitchFamily="34" charset="0"/>
              </a:rPr>
              <a:t>педагогических работников</a:t>
            </a:r>
          </a:p>
        </p:txBody>
      </p:sp>
      <p:pic>
        <p:nvPicPr>
          <p:cNvPr id="16" name="Picture 6" descr="C:\Documents and Settings\Ирина\Рабочий стол\IMG_35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8456" y="5691840"/>
            <a:ext cx="1884555" cy="1132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1" r="9999" b="13262"/>
          <a:stretch/>
        </p:blipFill>
        <p:spPr>
          <a:xfrm>
            <a:off x="551880" y="5701086"/>
            <a:ext cx="1859065" cy="11077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455" y="5714274"/>
            <a:ext cx="1835810" cy="10813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Прямоугольник 1"/>
          <p:cNvSpPr>
            <a:spLocks noChangeArrowheads="1"/>
          </p:cNvSpPr>
          <p:nvPr/>
        </p:nvSpPr>
        <p:spPr bwMode="auto">
          <a:xfrm>
            <a:off x="7340477" y="4581128"/>
            <a:ext cx="2293043" cy="1017223"/>
          </a:xfrm>
          <a:prstGeom prst="rect">
            <a:avLst/>
          </a:prstGeom>
          <a:solidFill>
            <a:srgbClr val="FFFFFF"/>
          </a:solidFill>
          <a:ln w="12700" algn="ctr">
            <a:solidFill>
              <a:srgbClr val="DA3C78"/>
            </a:solidFill>
            <a:round/>
            <a:headEnd/>
            <a:tailEnd/>
          </a:ln>
          <a:effectLst/>
        </p:spPr>
        <p:txBody>
          <a:bodyPr lIns="108000" tIns="72000" rIns="108000" bIns="72000" anchor="ctr"/>
          <a:lstStyle/>
          <a:p>
            <a:pPr algn="ctr">
              <a:defRPr/>
            </a:pPr>
            <a:r>
              <a:rPr lang="ru-RU" sz="1200" b="1" kern="0" dirty="0">
                <a:latin typeface="Arial" panose="020B0604020202020204" pitchFamily="34" charset="0"/>
              </a:rPr>
              <a:t>Формирование экспертного сообщества </a:t>
            </a:r>
            <a:r>
              <a:rPr lang="en-US" sz="1200" b="1" kern="0" dirty="0" err="1">
                <a:latin typeface="Arial" panose="020B0604020202020204" pitchFamily="34" charset="0"/>
              </a:rPr>
              <a:t>WorldSkills</a:t>
            </a:r>
            <a:endParaRPr lang="ru-RU" sz="1200" b="1" kern="0" dirty="0">
              <a:latin typeface="Arial" panose="020B0604020202020204" pitchFamily="34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882" y="5691840"/>
            <a:ext cx="2088232" cy="11077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Номер слайда 1"/>
          <p:cNvSpPr txBox="1">
            <a:spLocks/>
          </p:cNvSpPr>
          <p:nvPr/>
        </p:nvSpPr>
        <p:spPr bwMode="auto">
          <a:xfrm>
            <a:off x="9442450" y="6601998"/>
            <a:ext cx="463550" cy="27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/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"/>
              <a:defRPr sz="3200" kern="1200">
                <a:solidFill>
                  <a:schemeClr val="tx1"/>
                </a:solidFill>
                <a:latin typeface="Rockwell" pitchFamily="18" charset="0"/>
                <a:ea typeface="+mn-ea"/>
                <a:cs typeface="Arial" charset="0"/>
              </a:defRPr>
            </a:lvl1pPr>
            <a:lvl2pPr marL="742950" indent="-285750" algn="l" rtl="0" fontAlgn="base">
              <a:spcBef>
                <a:spcPts val="400"/>
              </a:spcBef>
              <a:spcAft>
                <a:spcPct val="0"/>
              </a:spcAft>
              <a:buClr>
                <a:schemeClr val="accent2"/>
              </a:buClr>
              <a:buSzPct val="90000"/>
              <a:buChar char="•"/>
              <a:defRPr sz="2600" kern="1200">
                <a:solidFill>
                  <a:schemeClr val="tx1"/>
                </a:solidFill>
                <a:latin typeface="Rockwell" pitchFamily="18" charset="0"/>
                <a:ea typeface="+mn-ea"/>
                <a:cs typeface="Arial" charset="0"/>
              </a:defRPr>
            </a:lvl2pPr>
            <a:lvl3pPr marL="11430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2300" kern="1200">
                <a:solidFill>
                  <a:schemeClr val="tx1"/>
                </a:solidFill>
                <a:latin typeface="Rockwell" pitchFamily="18" charset="0"/>
                <a:ea typeface="+mn-ea"/>
                <a:cs typeface="Arial" charset="0"/>
              </a:defRPr>
            </a:lvl3pPr>
            <a:lvl4pPr marL="16002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Rockwell" pitchFamily="18" charset="0"/>
                <a:ea typeface="+mn-ea"/>
                <a:cs typeface="Arial" charset="0"/>
              </a:defRPr>
            </a:lvl4pPr>
            <a:lvl5pPr marL="20574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Rockwell" pitchFamily="18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Rockwell" pitchFamily="18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Rockwell" pitchFamily="18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Rockwell" pitchFamily="18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Rockwell" pitchFamily="18" charset="0"/>
                <a:ea typeface="+mn-ea"/>
                <a:cs typeface="Arial" charset="0"/>
              </a:defRPr>
            </a:lvl9pPr>
          </a:lstStyle>
          <a:p>
            <a:pPr eaLnBrk="0" hangingPunct="0">
              <a:buClrTx/>
              <a:buSzTx/>
              <a:buFontTx/>
              <a:buNone/>
            </a:pPr>
            <a:fld id="{DD24FE4B-4387-48FA-8055-12037577BA97}" type="slidenum">
              <a:rPr lang="ru-RU" altLang="ru-RU" sz="1400" smtClean="0">
                <a:solidFill>
                  <a:srgbClr val="7F7F7F"/>
                </a:solidFill>
                <a:latin typeface="Arial" charset="0"/>
              </a:rPr>
              <a:pPr eaLnBrk="0" hangingPunct="0">
                <a:buClrTx/>
                <a:buSzTx/>
                <a:buFontTx/>
                <a:buNone/>
              </a:pPr>
              <a:t>2</a:t>
            </a:fld>
            <a:endParaRPr lang="ru-RU" altLang="ru-RU" sz="1400" dirty="0" smtClean="0">
              <a:solidFill>
                <a:srgbClr val="7F7F7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7458" y="0"/>
            <a:ext cx="9913457" cy="584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0" y="4554"/>
            <a:ext cx="99060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spAutoFit/>
          </a:bodyPr>
          <a:lstStyle>
            <a:defPPr>
              <a:defRPr lang="ru-RU"/>
            </a:defPPr>
            <a:lvl1pPr algn="ctr">
              <a:defRPr sz="2000" b="1" spc="-100">
                <a:solidFill>
                  <a:srgbClr val="971C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Целевые индикаторы и показатели Комплекса мер</a:t>
            </a:r>
            <a:endParaRPr lang="ru-RU" dirty="0"/>
          </a:p>
        </p:txBody>
      </p:sp>
      <p:sp>
        <p:nvSpPr>
          <p:cNvPr id="10" name="Номер слайда 3"/>
          <p:cNvSpPr txBox="1">
            <a:spLocks/>
          </p:cNvSpPr>
          <p:nvPr/>
        </p:nvSpPr>
        <p:spPr>
          <a:xfrm>
            <a:off x="8693844" y="18288"/>
            <a:ext cx="1155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FFFFF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9A005AAE-3DF0-455B-B778-B53B1265143D}" type="slidenum">
              <a:rPr lang="ru-RU" smtClean="0"/>
              <a:pPr algn="r">
                <a:defRPr/>
              </a:pPr>
              <a:t>3</a:t>
            </a:fld>
            <a:endParaRPr lang="ru-RU" dirty="0"/>
          </a:p>
        </p:txBody>
      </p:sp>
      <p:sp>
        <p:nvSpPr>
          <p:cNvPr id="11" name="Номер слайда 1"/>
          <p:cNvSpPr>
            <a:spLocks noGrp="1"/>
          </p:cNvSpPr>
          <p:nvPr>
            <p:ph type="sldNum" sz="quarter" idx="11"/>
          </p:nvPr>
        </p:nvSpPr>
        <p:spPr bwMode="auto">
          <a:xfrm>
            <a:off x="9431681" y="6583362"/>
            <a:ext cx="46355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buClr>
                <a:schemeClr val="accent1"/>
              </a:buClr>
              <a:buSzPct val="70000"/>
              <a:buFont typeface="Wingdings 2" pitchFamily="18" charset="2"/>
              <a:buChar char=""/>
              <a:defRPr sz="3200"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B58B80"/>
              </a:buClr>
              <a:buSzPct val="100000"/>
              <a:buFont typeface="Wingdings 2" pitchFamily="18" charset="2"/>
              <a:buChar char=""/>
              <a:defRPr sz="2300"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B58B80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eaLnBrk="0" hangingPunct="0">
              <a:buClrTx/>
              <a:buSzTx/>
              <a:buFontTx/>
              <a:buNone/>
            </a:pPr>
            <a:fld id="{DD24FE4B-4387-48FA-8055-12037577BA97}" type="slidenum">
              <a:rPr lang="ru-RU" altLang="ru-RU" sz="1400" smtClean="0">
                <a:solidFill>
                  <a:srgbClr val="7F7F7F"/>
                </a:solidFill>
                <a:latin typeface="Arial" charset="0"/>
              </a:rPr>
              <a:pPr eaLnBrk="0" hangingPunct="0">
                <a:buClrTx/>
                <a:buSzTx/>
                <a:buFontTx/>
                <a:buNone/>
              </a:pPr>
              <a:t>3</a:t>
            </a:fld>
            <a:endParaRPr lang="ru-RU" altLang="ru-RU" sz="1400" dirty="0" smtClean="0">
              <a:solidFill>
                <a:srgbClr val="7F7F7F"/>
              </a:solidFill>
              <a:latin typeface="Arial" charset="0"/>
            </a:endParaRPr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gray">
          <a:xfrm>
            <a:off x="560512" y="548680"/>
            <a:ext cx="9001001" cy="864716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400" dirty="0" smtClean="0"/>
              <a:t>В 65% </a:t>
            </a:r>
            <a:r>
              <a:rPr lang="ru-RU" altLang="ru-RU" sz="1400" dirty="0"/>
              <a:t>профессиональных образовательных </a:t>
            </a:r>
            <a:r>
              <a:rPr lang="ru-RU" altLang="ru-RU" sz="1400" dirty="0" smtClean="0"/>
              <a:t>организаций будет осуществляться </a:t>
            </a:r>
            <a:r>
              <a:rPr lang="ru-RU" altLang="ru-RU" sz="1400" dirty="0"/>
              <a:t>подготовка </a:t>
            </a:r>
            <a:r>
              <a:rPr lang="ru-RU" altLang="ru-RU" sz="1400" dirty="0" smtClean="0"/>
              <a:t>кадров          </a:t>
            </a:r>
            <a:r>
              <a:rPr lang="ru-RU" altLang="ru-RU" sz="1400" dirty="0"/>
              <a:t>по 50 наиболее перспективным и востребованным на рынке труда профессиям и специальностям, требующим </a:t>
            </a:r>
            <a:r>
              <a:rPr lang="ru-RU" altLang="ru-RU" sz="1400" dirty="0" smtClean="0"/>
              <a:t>среднего </a:t>
            </a:r>
            <a:r>
              <a:rPr lang="ru-RU" altLang="ru-RU" sz="1400" dirty="0"/>
              <a:t>профессионального </a:t>
            </a:r>
            <a:r>
              <a:rPr lang="ru-RU" altLang="ru-RU" sz="1400" dirty="0" smtClean="0"/>
              <a:t>образования</a:t>
            </a:r>
            <a:endParaRPr lang="ru-RU" altLang="ru-RU" sz="1400" dirty="0"/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gray">
          <a:xfrm>
            <a:off x="560511" y="1556792"/>
            <a:ext cx="9001001" cy="864096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ru-RU" altLang="ru-RU" sz="1400" dirty="0" smtClean="0"/>
              <a:t>70% </a:t>
            </a:r>
            <a:r>
              <a:rPr lang="ru-RU" altLang="ru-RU" sz="1400" dirty="0"/>
              <a:t>руководителей и педагогических работников </a:t>
            </a:r>
            <a:r>
              <a:rPr lang="ru-RU" altLang="ru-RU" sz="1400" dirty="0" smtClean="0"/>
              <a:t>профессиональных </a:t>
            </a:r>
            <a:r>
              <a:rPr lang="ru-RU" altLang="ru-RU" sz="1400" dirty="0"/>
              <a:t>образовательных </a:t>
            </a:r>
            <a:r>
              <a:rPr lang="ru-RU" altLang="ru-RU" sz="1400" dirty="0" smtClean="0"/>
              <a:t>организаций пройдут </a:t>
            </a:r>
            <a:r>
              <a:rPr lang="ru-RU" altLang="ru-RU" sz="1400" dirty="0"/>
              <a:t>обучение по дополнительным профессиональным программам по вопросам подготовки кадров по 50 </a:t>
            </a:r>
            <a:r>
              <a:rPr lang="ru-RU" altLang="ru-RU" sz="1400" dirty="0" smtClean="0"/>
              <a:t>наиболее </a:t>
            </a:r>
            <a:r>
              <a:rPr lang="ru-RU" altLang="ru-RU" sz="1400" dirty="0"/>
              <a:t>перспективным и востребованным профессиям и </a:t>
            </a:r>
            <a:r>
              <a:rPr lang="ru-RU" altLang="ru-RU" sz="1400" dirty="0" smtClean="0"/>
              <a:t>специальностям</a:t>
            </a:r>
            <a:endParaRPr lang="ru-RU" altLang="ru-RU" sz="1400" dirty="0"/>
          </a:p>
        </p:txBody>
      </p:sp>
      <p:sp>
        <p:nvSpPr>
          <p:cNvPr id="18" name="AutoShape 19"/>
          <p:cNvSpPr>
            <a:spLocks noChangeArrowheads="1"/>
          </p:cNvSpPr>
          <p:nvPr/>
        </p:nvSpPr>
        <p:spPr bwMode="gray">
          <a:xfrm>
            <a:off x="560512" y="2564904"/>
            <a:ext cx="9001001" cy="1008112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altLang="ru-RU" sz="1400" dirty="0" smtClean="0"/>
              <a:t>Не менее 50% </a:t>
            </a:r>
            <a:r>
              <a:rPr lang="ru-RU" altLang="ru-RU" sz="1400" dirty="0"/>
              <a:t>студентов профессиональных образовательных </a:t>
            </a:r>
            <a:r>
              <a:rPr lang="ru-RU" altLang="ru-RU" sz="1400" dirty="0" smtClean="0"/>
              <a:t>организаций</a:t>
            </a:r>
            <a:r>
              <a:rPr lang="ru-RU" altLang="ru-RU" sz="1400" dirty="0"/>
              <a:t>, обучающихся </a:t>
            </a:r>
            <a:r>
              <a:rPr lang="ru-RU" altLang="ru-RU" sz="1400" dirty="0" smtClean="0"/>
              <a:t>                          по </a:t>
            </a:r>
            <a:r>
              <a:rPr lang="ru-RU" altLang="ru-RU" sz="1400" dirty="0"/>
              <a:t>50 наиболее перспективным и востребованным профессиям и специальностям, </a:t>
            </a:r>
            <a:r>
              <a:rPr lang="ru-RU" altLang="ru-RU" sz="1400" dirty="0" smtClean="0"/>
              <a:t>будут участвовать </a:t>
            </a:r>
            <a:r>
              <a:rPr lang="ru-RU" altLang="ru-RU" sz="1400" dirty="0"/>
              <a:t>в региональных чемпионатах </a:t>
            </a:r>
            <a:r>
              <a:rPr lang="ru-RU" altLang="ru-RU" sz="1400" dirty="0" smtClean="0"/>
              <a:t>профессионального </a:t>
            </a:r>
            <a:r>
              <a:rPr lang="ru-RU" altLang="ru-RU" sz="1400" dirty="0"/>
              <a:t>мастерства </a:t>
            </a:r>
            <a:r>
              <a:rPr lang="ru-RU" altLang="ru-RU" sz="1400" dirty="0" smtClean="0"/>
              <a:t>«</a:t>
            </a:r>
            <a:r>
              <a:rPr lang="en-US" altLang="ru-RU" sz="1400" dirty="0" err="1"/>
              <a:t>WorldSkills</a:t>
            </a:r>
            <a:r>
              <a:rPr lang="en-US" altLang="ru-RU" sz="1400" dirty="0"/>
              <a:t> Russia</a:t>
            </a:r>
            <a:r>
              <a:rPr lang="ru-RU" altLang="ru-RU" sz="1400" dirty="0" smtClean="0"/>
              <a:t>», региональных </a:t>
            </a:r>
            <a:r>
              <a:rPr lang="ru-RU" altLang="ru-RU" sz="1400" dirty="0"/>
              <a:t>этапах всероссийских олимпиад профессионального мастерства и отраслевых </a:t>
            </a:r>
            <a:r>
              <a:rPr lang="ru-RU" altLang="ru-RU" sz="1400" dirty="0" smtClean="0"/>
              <a:t>чемпионатах</a:t>
            </a:r>
            <a:endParaRPr lang="ru-RU" altLang="ru-RU" sz="1400" dirty="0"/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gray">
          <a:xfrm>
            <a:off x="560512" y="3717032"/>
            <a:ext cx="9001001" cy="1080120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just">
              <a:defRPr/>
            </a:pPr>
            <a:r>
              <a:rPr lang="ru-RU" altLang="ru-RU" sz="1400" dirty="0" smtClean="0"/>
              <a:t>Не менее 40% выпускников </a:t>
            </a:r>
            <a:r>
              <a:rPr lang="ru-RU" altLang="ru-RU" sz="1400" dirty="0"/>
              <a:t>профессиональных образовательных организаций, завершивших обучение по 50 наиболее перспективным и востребованным профессиям и </a:t>
            </a:r>
            <a:r>
              <a:rPr lang="ru-RU" altLang="ru-RU" sz="1400" dirty="0" smtClean="0"/>
              <a:t>специальностям</a:t>
            </a:r>
            <a:r>
              <a:rPr lang="ru-RU" altLang="ru-RU" sz="1400" dirty="0"/>
              <a:t>, </a:t>
            </a:r>
            <a:r>
              <a:rPr lang="ru-RU" altLang="ru-RU" sz="1400" dirty="0" smtClean="0"/>
              <a:t>получат сертификаты </a:t>
            </a:r>
            <a:r>
              <a:rPr lang="ru-RU" altLang="ru-RU" sz="1400" dirty="0"/>
              <a:t>в независимых </a:t>
            </a:r>
            <a:r>
              <a:rPr lang="ru-RU" altLang="ru-RU" sz="1400" dirty="0" smtClean="0"/>
              <a:t>центрах </a:t>
            </a:r>
            <a:r>
              <a:rPr lang="ru-RU" altLang="ru-RU" sz="1400" dirty="0"/>
              <a:t>оценки и сертификации квалификаций или </a:t>
            </a:r>
            <a:r>
              <a:rPr lang="ru-RU" altLang="ru-RU" sz="1400" dirty="0" smtClean="0"/>
              <a:t>«</a:t>
            </a:r>
            <a:r>
              <a:rPr lang="ru-RU" altLang="ru-RU" sz="1400" dirty="0"/>
              <a:t>медаль профессионализма» в соответствии со стандартами </a:t>
            </a:r>
            <a:r>
              <a:rPr lang="ru-RU" altLang="ru-RU" sz="1400" dirty="0" smtClean="0"/>
              <a:t>«</a:t>
            </a:r>
            <a:r>
              <a:rPr lang="en-US" altLang="ru-RU" sz="1400" dirty="0" err="1" smtClean="0"/>
              <a:t>WorldSkills</a:t>
            </a:r>
            <a:r>
              <a:rPr lang="ru-RU" altLang="ru-RU" sz="1400" dirty="0" smtClean="0"/>
              <a:t>»</a:t>
            </a:r>
            <a:endParaRPr lang="ru-RU" altLang="ru-RU" sz="1400" dirty="0"/>
          </a:p>
        </p:txBody>
      </p:sp>
      <p:pic>
        <p:nvPicPr>
          <p:cNvPr id="23" name="Picture 12" descr="\\Depon-lis\общая\2Иллюстрации\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11" y="4941168"/>
            <a:ext cx="2736305" cy="17995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1" descr="\\Depon-lis\общая\2Иллюстрации\6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848" y="4941168"/>
            <a:ext cx="2808312" cy="17655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\\Depon-lis\общая\2Иллюстрации\4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054" y="4941168"/>
            <a:ext cx="2628065" cy="17655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-7458" y="0"/>
            <a:ext cx="9913457" cy="584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-663624" y="-380593"/>
            <a:ext cx="7471382" cy="7681240"/>
            <a:chOff x="-382958" y="-703304"/>
            <a:chExt cx="8513675" cy="8752810"/>
          </a:xfrm>
        </p:grpSpPr>
        <p:sp>
          <p:nvSpPr>
            <p:cNvPr id="7" name="Овал 6"/>
            <p:cNvSpPr/>
            <p:nvPr/>
          </p:nvSpPr>
          <p:spPr>
            <a:xfrm rot="6419031">
              <a:off x="908618" y="712914"/>
              <a:ext cx="2529416" cy="5112568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79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>
              <a:gradFill>
                <a:gsLst>
                  <a:gs pos="0">
                    <a:schemeClr val="tx1"/>
                  </a:gs>
                  <a:gs pos="50000">
                    <a:schemeClr val="accent1">
                      <a:tint val="44500"/>
                      <a:satMod val="160000"/>
                      <a:alpha val="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>
                <a:solidFill>
                  <a:srgbClr val="FFFFFF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 rot="10800000">
              <a:off x="2843272" y="-703304"/>
              <a:ext cx="2520280" cy="5112568"/>
            </a:xfrm>
            <a:prstGeom prst="ellipse">
              <a:avLst/>
            </a:prstGeom>
            <a:gradFill>
              <a:gsLst>
                <a:gs pos="0">
                  <a:srgbClr val="8EC03E"/>
                </a:gs>
                <a:gs pos="66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>
              <a:gradFill>
                <a:gsLst>
                  <a:gs pos="0">
                    <a:schemeClr val="tx1"/>
                  </a:gs>
                  <a:gs pos="50000">
                    <a:schemeClr val="accent1">
                      <a:tint val="44500"/>
                      <a:satMod val="160000"/>
                      <a:alpha val="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>
                <a:solidFill>
                  <a:srgbClr val="FFFFFF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2843272" y="2936938"/>
              <a:ext cx="2520280" cy="5112568"/>
            </a:xfrm>
            <a:prstGeom prst="ellipse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7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>
              <a:gradFill>
                <a:gsLst>
                  <a:gs pos="0">
                    <a:schemeClr val="tx1"/>
                  </a:gs>
                  <a:gs pos="50000">
                    <a:schemeClr val="accent1">
                      <a:tint val="44500"/>
                      <a:satMod val="160000"/>
                      <a:alpha val="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>
                <a:solidFill>
                  <a:srgbClr val="FFFFFF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 rot="3593666">
              <a:off x="1363982" y="1930187"/>
              <a:ext cx="2529416" cy="5112568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88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>
              <a:gradFill>
                <a:gsLst>
                  <a:gs pos="0">
                    <a:schemeClr val="tx1"/>
                  </a:gs>
                  <a:gs pos="50000">
                    <a:schemeClr val="accent1">
                      <a:tint val="44500"/>
                      <a:satMod val="160000"/>
                      <a:alpha val="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>
                <a:solidFill>
                  <a:srgbClr val="FFFFFF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 rot="18102743">
              <a:off x="4314293" y="1969478"/>
              <a:ext cx="2520280" cy="5112568"/>
            </a:xfrm>
            <a:prstGeom prst="ellipse">
              <a:avLst/>
            </a:prstGeom>
            <a:gradFill>
              <a:gsLst>
                <a:gs pos="0">
                  <a:srgbClr val="CCF0F4"/>
                </a:gs>
                <a:gs pos="8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2700">
              <a:gradFill>
                <a:gsLst>
                  <a:gs pos="0">
                    <a:schemeClr val="tx1"/>
                  </a:gs>
                  <a:gs pos="50000">
                    <a:schemeClr val="accent1">
                      <a:tint val="44500"/>
                      <a:satMod val="160000"/>
                      <a:alpha val="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>
                <a:solidFill>
                  <a:srgbClr val="FFFFFF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9459" y="3173443"/>
              <a:ext cx="1800200" cy="596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292934"/>
                  </a:solidFill>
                </a:rPr>
                <a:t> ТОП-50</a:t>
              </a:r>
            </a:p>
            <a:p>
              <a:pPr algn="ctr"/>
              <a:endParaRPr lang="ru-RU" sz="1400" b="1" dirty="0" smtClean="0">
                <a:solidFill>
                  <a:srgbClr val="292934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09154" y="1322967"/>
              <a:ext cx="2363190" cy="596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>
                  <a:solidFill>
                    <a:srgbClr val="292934"/>
                  </a:solidFill>
                </a:rPr>
                <a:t>WorldSkills</a:t>
              </a:r>
              <a:r>
                <a:rPr lang="en-US" sz="1400" dirty="0" smtClean="0">
                  <a:solidFill>
                    <a:srgbClr val="292934"/>
                  </a:solidFill>
                </a:rPr>
                <a:t> </a:t>
              </a:r>
              <a:endParaRPr lang="ru-RU" sz="1400" dirty="0" smtClean="0">
                <a:solidFill>
                  <a:srgbClr val="292934"/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rgbClr val="292934"/>
                  </a:solidFill>
                </a:rPr>
                <a:t>Russia</a:t>
              </a:r>
              <a:endParaRPr lang="ru-RU" sz="1400" dirty="0">
                <a:solidFill>
                  <a:srgbClr val="292934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7577" y="1820218"/>
              <a:ext cx="2684935" cy="1578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292934"/>
                  </a:solidFill>
                </a:rPr>
                <a:t>Направления </a:t>
              </a:r>
            </a:p>
            <a:p>
              <a:pPr algn="ctr"/>
              <a:r>
                <a:rPr lang="ru-RU" sz="1400" dirty="0" smtClean="0">
                  <a:solidFill>
                    <a:srgbClr val="292934"/>
                  </a:solidFill>
                </a:rPr>
                <a:t>модернизации и технологического развития </a:t>
              </a:r>
            </a:p>
            <a:p>
              <a:pPr algn="ctr"/>
              <a:r>
                <a:rPr lang="ru-RU" sz="1400" dirty="0" smtClean="0">
                  <a:solidFill>
                    <a:srgbClr val="292934"/>
                  </a:solidFill>
                </a:rPr>
                <a:t>(</a:t>
              </a:r>
              <a:r>
                <a:rPr lang="ru-RU" sz="1400" dirty="0" err="1" smtClean="0">
                  <a:solidFill>
                    <a:srgbClr val="292934"/>
                  </a:solidFill>
                </a:rPr>
                <a:t>расп</a:t>
              </a:r>
              <a:r>
                <a:rPr lang="ru-RU" sz="1400" dirty="0" smtClean="0">
                  <a:solidFill>
                    <a:srgbClr val="292934"/>
                  </a:solidFill>
                </a:rPr>
                <a:t>. Правительства РФ </a:t>
              </a:r>
            </a:p>
            <a:p>
              <a:pPr algn="ctr"/>
              <a:r>
                <a:rPr lang="ru-RU" sz="1400" dirty="0" smtClean="0">
                  <a:solidFill>
                    <a:srgbClr val="292934"/>
                  </a:solidFill>
                </a:rPr>
                <a:t>от 05.05.2014 №755-р)</a:t>
              </a:r>
              <a:endParaRPr lang="ru-RU" sz="1400" dirty="0">
                <a:solidFill>
                  <a:srgbClr val="292934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15405" y="1502054"/>
              <a:ext cx="2240879" cy="1823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292934"/>
                  </a:solidFill>
                </a:rPr>
                <a:t>Перспективные профессии СПО (Агентство стратегических инициатив, </a:t>
              </a:r>
              <a:r>
                <a:rPr lang="ru-RU" sz="1400" dirty="0" err="1" smtClean="0">
                  <a:solidFill>
                    <a:srgbClr val="292934"/>
                  </a:solidFill>
                </a:rPr>
                <a:t>Сколково</a:t>
              </a:r>
              <a:r>
                <a:rPr lang="ru-RU" sz="1400" dirty="0" smtClean="0">
                  <a:solidFill>
                    <a:srgbClr val="292934"/>
                  </a:solidFill>
                </a:rPr>
                <a:t>, </a:t>
              </a:r>
            </a:p>
            <a:p>
              <a:pPr algn="ctr"/>
              <a:r>
                <a:rPr lang="ru-RU" sz="1400" dirty="0" smtClean="0">
                  <a:solidFill>
                    <a:srgbClr val="292934"/>
                  </a:solidFill>
                </a:rPr>
                <a:t>эксперты) </a:t>
              </a:r>
              <a:endParaRPr lang="ru-RU" sz="1400" dirty="0">
                <a:solidFill>
                  <a:srgbClr val="292934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9314" y="4637097"/>
              <a:ext cx="2493817" cy="1332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292934"/>
                  </a:solidFill>
                </a:rPr>
                <a:t>Дуальное обучение </a:t>
              </a:r>
              <a:r>
                <a:rPr lang="ru-RU" sz="1400" dirty="0">
                  <a:solidFill>
                    <a:srgbClr val="292934"/>
                  </a:solidFill>
                </a:rPr>
                <a:t>(Агентство стратегических инициатив, </a:t>
              </a:r>
              <a:r>
                <a:rPr lang="ru-RU" sz="1400" dirty="0" err="1" smtClean="0">
                  <a:solidFill>
                    <a:srgbClr val="292934"/>
                  </a:solidFill>
                </a:rPr>
                <a:t>Минобрнауки</a:t>
              </a:r>
              <a:r>
                <a:rPr lang="ru-RU" sz="1400" dirty="0" smtClean="0">
                  <a:solidFill>
                    <a:srgbClr val="292934"/>
                  </a:solidFill>
                </a:rPr>
                <a:t> России)</a:t>
              </a:r>
              <a:endParaRPr lang="ru-RU" sz="1400" dirty="0">
                <a:solidFill>
                  <a:srgbClr val="292934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45222" y="4445692"/>
              <a:ext cx="2493817" cy="596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292934"/>
                  </a:solidFill>
                </a:rPr>
                <a:t>Предложения субъектов РФ</a:t>
              </a:r>
              <a:endParaRPr lang="ru-RU" sz="1400" dirty="0">
                <a:solidFill>
                  <a:srgbClr val="292934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13132" y="5605058"/>
              <a:ext cx="2493817" cy="1332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rgbClr val="292934"/>
                  </a:solidFill>
                </a:rPr>
                <a:t>Российский Союз промышленников и </a:t>
              </a:r>
              <a:r>
                <a:rPr lang="ru-RU" sz="1400" dirty="0" smtClean="0">
                  <a:solidFill>
                    <a:srgbClr val="292934"/>
                  </a:solidFill>
                </a:rPr>
                <a:t>предпринимателей (РСПП), объединения работодателей</a:t>
              </a:r>
              <a:endParaRPr lang="ru-RU" sz="1400" dirty="0">
                <a:solidFill>
                  <a:srgbClr val="292934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016574" y="2127566"/>
            <a:ext cx="3800871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/>
              <a:t>Список 50 наиболее востребованных </a:t>
            </a:r>
            <a:endParaRPr lang="ru-RU" sz="1700" dirty="0"/>
          </a:p>
          <a:p>
            <a:pPr algn="ctr"/>
            <a:r>
              <a:rPr lang="ru-RU" sz="1700" dirty="0"/>
              <a:t>на рынке труда </a:t>
            </a:r>
            <a:r>
              <a:rPr lang="ru-RU" sz="1700" dirty="0" smtClean="0"/>
              <a:t>новых и перспективных профессий, требующих среднего профессионального образования,</a:t>
            </a:r>
            <a:endParaRPr lang="ru-RU" sz="1700" dirty="0"/>
          </a:p>
          <a:p>
            <a:pPr algn="ctr"/>
            <a:r>
              <a:rPr lang="ru-RU" sz="1700" dirty="0" smtClean="0"/>
              <a:t>утвержден </a:t>
            </a:r>
            <a:r>
              <a:rPr lang="ru-RU" sz="1700" smtClean="0"/>
              <a:t>приказом </a:t>
            </a:r>
          </a:p>
          <a:p>
            <a:pPr algn="ctr"/>
            <a:r>
              <a:rPr lang="ru-RU" sz="1700" smtClean="0"/>
              <a:t>Министерства</a:t>
            </a:r>
            <a:endParaRPr lang="ru-RU" sz="1700" dirty="0" smtClean="0"/>
          </a:p>
          <a:p>
            <a:pPr algn="ctr"/>
            <a:r>
              <a:rPr lang="ru-RU" sz="1700" dirty="0" smtClean="0"/>
              <a:t> труда России </a:t>
            </a:r>
          </a:p>
          <a:p>
            <a:pPr algn="ctr"/>
            <a:r>
              <a:rPr lang="ru-RU" sz="1700" dirty="0" smtClean="0"/>
              <a:t>№831 от 2 ноября </a:t>
            </a:r>
            <a:r>
              <a:rPr lang="ru-RU" dirty="0" smtClean="0"/>
              <a:t>2015 г.</a:t>
            </a:r>
            <a:endParaRPr lang="ru-RU" dirty="0"/>
          </a:p>
          <a:p>
            <a:pPr algn="ctr"/>
            <a:endParaRPr lang="ru-RU" sz="1400" dirty="0"/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15552" y="0"/>
            <a:ext cx="9906000" cy="708828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ru-RU" sz="2000" b="1" dirty="0" smtClean="0">
                <a:solidFill>
                  <a:srgbClr val="971C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Подходы к формированию перечня </a:t>
            </a:r>
            <a:r>
              <a:rPr lang="ru-RU" sz="2000" b="1" dirty="0" smtClean="0">
                <a:solidFill>
                  <a:srgbClr val="971C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топ-50 </a:t>
            </a:r>
            <a:r>
              <a:rPr lang="ru-RU" sz="2000" b="1" dirty="0" smtClean="0">
                <a:solidFill>
                  <a:srgbClr val="971C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наиболее востребованных </a:t>
            </a:r>
            <a:br>
              <a:rPr lang="ru-RU" sz="2000" b="1" dirty="0" smtClean="0">
                <a:solidFill>
                  <a:srgbClr val="971C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971C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и перспективных профессий и специальностей</a:t>
            </a:r>
            <a:endParaRPr lang="ru-RU" sz="2000" b="1" dirty="0">
              <a:solidFill>
                <a:srgbClr val="971C0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5961113" y="1628800"/>
            <a:ext cx="3800872" cy="3672408"/>
          </a:xfrm>
          <a:prstGeom prst="roundRect">
            <a:avLst>
              <a:gd name="adj" fmla="val 6700"/>
            </a:avLst>
          </a:prstGeom>
          <a:noFill/>
          <a:ln w="412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14400" lvl="1" indent="-457200">
              <a:buClr>
                <a:srgbClr val="0D79CA"/>
              </a:buClr>
              <a:buFontTx/>
              <a:buAutoNum type="arabicPeriod"/>
              <a:defRPr/>
            </a:pPr>
            <a:endParaRPr lang="ru-RU" sz="2000" b="1" dirty="0" smtClean="0">
              <a:solidFill>
                <a:srgbClr val="292934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65222" y="4771835"/>
            <a:ext cx="2928958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Clr>
                <a:srgbClr val="D2533C"/>
              </a:buClr>
            </a:pPr>
            <a:endParaRPr lang="ru-RU" b="1" dirty="0" smtClean="0">
              <a:solidFill>
                <a:srgbClr val="292934"/>
              </a:solidFill>
              <a:cs typeface="Times New Roman" pitchFamily="18" charset="0"/>
            </a:endParaRPr>
          </a:p>
        </p:txBody>
      </p:sp>
      <p:sp>
        <p:nvSpPr>
          <p:cNvPr id="2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93844" y="18288"/>
            <a:ext cx="1155700" cy="329184"/>
          </a:xfrm>
        </p:spPr>
        <p:txBody>
          <a:bodyPr/>
          <a:lstStyle/>
          <a:p>
            <a:pPr algn="r">
              <a:defRPr/>
            </a:pPr>
            <a:fld id="{9A005AAE-3DF0-455B-B778-B53B1265143D}" type="slidenum">
              <a:rPr lang="ru-RU" smtClean="0"/>
              <a:pPr algn="r">
                <a:defRPr/>
              </a:pPr>
              <a:t>4</a:t>
            </a:fld>
            <a:endParaRPr lang="ru-RU" dirty="0"/>
          </a:p>
        </p:txBody>
      </p:sp>
      <p:sp>
        <p:nvSpPr>
          <p:cNvPr id="23" name="Номер слайда 1"/>
          <p:cNvSpPr txBox="1">
            <a:spLocks/>
          </p:cNvSpPr>
          <p:nvPr/>
        </p:nvSpPr>
        <p:spPr bwMode="auto">
          <a:xfrm>
            <a:off x="9442449" y="6583362"/>
            <a:ext cx="463550" cy="27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/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"/>
              <a:defRPr sz="3200" kern="1200">
                <a:solidFill>
                  <a:schemeClr val="tx1"/>
                </a:solidFill>
                <a:latin typeface="Rockwell" pitchFamily="18" charset="0"/>
                <a:ea typeface="+mn-ea"/>
                <a:cs typeface="Arial" charset="0"/>
              </a:defRPr>
            </a:lvl1pPr>
            <a:lvl2pPr marL="742950" indent="-285750" algn="l" rtl="0" fontAlgn="base">
              <a:spcBef>
                <a:spcPts val="400"/>
              </a:spcBef>
              <a:spcAft>
                <a:spcPct val="0"/>
              </a:spcAft>
              <a:buClr>
                <a:schemeClr val="accent2"/>
              </a:buClr>
              <a:buSzPct val="90000"/>
              <a:buChar char="•"/>
              <a:defRPr sz="2600" kern="1200">
                <a:solidFill>
                  <a:schemeClr val="tx1"/>
                </a:solidFill>
                <a:latin typeface="Rockwell" pitchFamily="18" charset="0"/>
                <a:ea typeface="+mn-ea"/>
                <a:cs typeface="Arial" charset="0"/>
              </a:defRPr>
            </a:lvl2pPr>
            <a:lvl3pPr marL="11430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2300" kern="1200">
                <a:solidFill>
                  <a:schemeClr val="tx1"/>
                </a:solidFill>
                <a:latin typeface="Rockwell" pitchFamily="18" charset="0"/>
                <a:ea typeface="+mn-ea"/>
                <a:cs typeface="Arial" charset="0"/>
              </a:defRPr>
            </a:lvl3pPr>
            <a:lvl4pPr marL="16002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Rockwell" pitchFamily="18" charset="0"/>
                <a:ea typeface="+mn-ea"/>
                <a:cs typeface="Arial" charset="0"/>
              </a:defRPr>
            </a:lvl4pPr>
            <a:lvl5pPr marL="20574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Rockwell" pitchFamily="18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Rockwell" pitchFamily="18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Rockwell" pitchFamily="18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Rockwell" pitchFamily="18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Rockwell" pitchFamily="18" charset="0"/>
                <a:ea typeface="+mn-ea"/>
                <a:cs typeface="Arial" charset="0"/>
              </a:defRPr>
            </a:lvl9pPr>
          </a:lstStyle>
          <a:p>
            <a:pPr eaLnBrk="0" hangingPunct="0">
              <a:buClrTx/>
              <a:buSzTx/>
              <a:buFontTx/>
              <a:buNone/>
            </a:pPr>
            <a:fld id="{DD24FE4B-4387-48FA-8055-12037577BA97}" type="slidenum">
              <a:rPr lang="ru-RU" altLang="ru-RU" sz="1400" smtClean="0">
                <a:solidFill>
                  <a:srgbClr val="7F7F7F"/>
                </a:solidFill>
                <a:latin typeface="Arial" charset="0"/>
              </a:rPr>
              <a:pPr eaLnBrk="0" hangingPunct="0">
                <a:buClrTx/>
                <a:buSzTx/>
                <a:buFontTx/>
                <a:buNone/>
              </a:pPr>
              <a:t>4</a:t>
            </a:fld>
            <a:endParaRPr lang="ru-RU" altLang="ru-RU" sz="1400" dirty="0" smtClean="0">
              <a:solidFill>
                <a:srgbClr val="7F7F7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03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7458" y="0"/>
            <a:ext cx="9913457" cy="584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0" y="4554"/>
            <a:ext cx="99060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spAutoFit/>
          </a:bodyPr>
          <a:lstStyle>
            <a:defPPr>
              <a:defRPr lang="ru-RU"/>
            </a:defPPr>
            <a:lvl1pPr algn="ctr">
              <a:defRPr sz="2000" b="1" spc="-100">
                <a:solidFill>
                  <a:srgbClr val="971C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Цель  и этапы семинара-погружения «НАШИ» ТОП-50</a:t>
            </a:r>
            <a:endParaRPr lang="ru-RU" dirty="0"/>
          </a:p>
        </p:txBody>
      </p:sp>
      <p:sp>
        <p:nvSpPr>
          <p:cNvPr id="10" name="Номер слайда 3"/>
          <p:cNvSpPr txBox="1">
            <a:spLocks/>
          </p:cNvSpPr>
          <p:nvPr/>
        </p:nvSpPr>
        <p:spPr>
          <a:xfrm>
            <a:off x="8693844" y="18288"/>
            <a:ext cx="11557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rgbClr val="FFFFF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9A005AAE-3DF0-455B-B778-B53B1265143D}" type="slidenum">
              <a:rPr lang="ru-RU" smtClean="0"/>
              <a:pPr algn="r">
                <a:defRPr/>
              </a:pPr>
              <a:t>5</a:t>
            </a:fld>
            <a:endParaRPr lang="ru-RU" dirty="0"/>
          </a:p>
        </p:txBody>
      </p:sp>
      <p:sp>
        <p:nvSpPr>
          <p:cNvPr id="11" name="Номер слайда 1"/>
          <p:cNvSpPr>
            <a:spLocks noGrp="1"/>
          </p:cNvSpPr>
          <p:nvPr>
            <p:ph type="sldNum" sz="quarter" idx="11"/>
          </p:nvPr>
        </p:nvSpPr>
        <p:spPr bwMode="auto">
          <a:xfrm>
            <a:off x="9431681" y="6583362"/>
            <a:ext cx="46355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buClr>
                <a:schemeClr val="accent1"/>
              </a:buClr>
              <a:buSzPct val="70000"/>
              <a:buFont typeface="Wingdings 2" pitchFamily="18" charset="2"/>
              <a:buChar char=""/>
              <a:defRPr sz="3200"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spcBef>
                <a:spcPts val="400"/>
              </a:spcBef>
              <a:buClr>
                <a:schemeClr val="accent2"/>
              </a:buClr>
              <a:buSzPct val="90000"/>
              <a:buChar char="•"/>
              <a:defRPr sz="2600"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spcBef>
                <a:spcPts val="400"/>
              </a:spcBef>
              <a:buClr>
                <a:srgbClr val="B58B80"/>
              </a:buClr>
              <a:buSzPct val="100000"/>
              <a:buFont typeface="Wingdings 2" pitchFamily="18" charset="2"/>
              <a:buChar char=""/>
              <a:defRPr sz="2300"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spcBef>
                <a:spcPts val="400"/>
              </a:spcBef>
              <a:buClr>
                <a:srgbClr val="B58B80"/>
              </a:buClr>
              <a:buSzPct val="100000"/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spcBef>
                <a:spcPts val="400"/>
              </a:spcBef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B58B80"/>
              </a:buClr>
              <a:buSzPct val="100000"/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eaLnBrk="0" hangingPunct="0">
              <a:buClrTx/>
              <a:buSzTx/>
              <a:buFontTx/>
              <a:buNone/>
            </a:pPr>
            <a:fld id="{DD24FE4B-4387-48FA-8055-12037577BA97}" type="slidenum">
              <a:rPr lang="ru-RU" altLang="ru-RU" sz="1400" smtClean="0">
                <a:solidFill>
                  <a:srgbClr val="7F7F7F"/>
                </a:solidFill>
                <a:latin typeface="Arial" charset="0"/>
              </a:rPr>
              <a:pPr eaLnBrk="0" hangingPunct="0">
                <a:buClrTx/>
                <a:buSzTx/>
                <a:buFontTx/>
                <a:buNone/>
              </a:pPr>
              <a:t>5</a:t>
            </a:fld>
            <a:endParaRPr lang="ru-RU" altLang="ru-RU" sz="1400" dirty="0" smtClean="0">
              <a:solidFill>
                <a:srgbClr val="7F7F7F"/>
              </a:solidFill>
              <a:latin typeface="Arial" charset="0"/>
            </a:endParaRPr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gray">
          <a:xfrm>
            <a:off x="560512" y="548680"/>
            <a:ext cx="9001001" cy="808618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b="1" dirty="0" smtClean="0"/>
              <a:t>Цель:</a:t>
            </a:r>
            <a:r>
              <a:rPr lang="ru-RU" altLang="ru-RU" sz="1600" dirty="0" smtClean="0"/>
              <a:t> Определение стратегии развития профессиональной образовательной организации в соответствии с ТОП-50</a:t>
            </a:r>
            <a:endParaRPr lang="ru-RU" altLang="ru-RU" sz="1600" dirty="0"/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gray">
          <a:xfrm>
            <a:off x="4452934" y="1785926"/>
            <a:ext cx="5072098" cy="864096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>
              <a:defRPr/>
            </a:pPr>
            <a:r>
              <a:rPr lang="ru-RU" altLang="ru-RU" sz="1400" b="1" dirty="0" smtClean="0"/>
              <a:t>Четвертый этап</a:t>
            </a:r>
          </a:p>
          <a:p>
            <a:pPr lvl="0" algn="ctr">
              <a:defRPr/>
            </a:pPr>
            <a:r>
              <a:rPr lang="ru-RU" altLang="ru-RU" sz="1400" dirty="0" smtClean="0"/>
              <a:t>Презентация  «НАШИ» ТОП-50 </a:t>
            </a:r>
          </a:p>
          <a:p>
            <a:pPr lvl="0" algn="ctr">
              <a:defRPr/>
            </a:pPr>
            <a:r>
              <a:rPr lang="ru-RU" altLang="ru-RU" sz="1400" dirty="0" smtClean="0"/>
              <a:t>(до 7 минут от каждой образовательной организации)</a:t>
            </a:r>
            <a:endParaRPr lang="ru-RU" altLang="ru-RU" sz="1400" dirty="0"/>
          </a:p>
        </p:txBody>
      </p:sp>
      <p:sp>
        <p:nvSpPr>
          <p:cNvPr id="18" name="AutoShape 19"/>
          <p:cNvSpPr>
            <a:spLocks noChangeArrowheads="1"/>
          </p:cNvSpPr>
          <p:nvPr/>
        </p:nvSpPr>
        <p:spPr bwMode="gray">
          <a:xfrm>
            <a:off x="3738554" y="2928934"/>
            <a:ext cx="5822959" cy="1143008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dirty="0" smtClean="0"/>
              <a:t>Третий этап</a:t>
            </a:r>
          </a:p>
          <a:p>
            <a:pPr algn="ctr">
              <a:defRPr/>
            </a:pPr>
            <a:r>
              <a:rPr lang="ru-RU" sz="1400" dirty="0" smtClean="0"/>
              <a:t>Разработка дорожной карты с учетом целевых индикаторов и показателей комплекса мер, направленных на совершенствование системы среднего профессионального образования (до 40 минут)</a:t>
            </a:r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gray">
          <a:xfrm>
            <a:off x="1881166" y="4357694"/>
            <a:ext cx="7680347" cy="785818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400" b="1" dirty="0" smtClean="0"/>
              <a:t>Второй этап</a:t>
            </a:r>
          </a:p>
          <a:p>
            <a:pPr algn="ctr"/>
            <a:r>
              <a:rPr lang="ru-RU" altLang="ru-RU" sz="1400" dirty="0" smtClean="0"/>
              <a:t>Анализ существующих в ПОО условий для реализации новых направлений подготовки   (до 15 мин)</a:t>
            </a:r>
          </a:p>
          <a:p>
            <a:pPr lvl="0" algn="ctr">
              <a:defRPr/>
            </a:pPr>
            <a:endParaRPr lang="ru-RU" altLang="ru-RU" sz="1400" b="1" dirty="0"/>
          </a:p>
        </p:txBody>
      </p:sp>
      <p:sp>
        <p:nvSpPr>
          <p:cNvPr id="15" name="AutoShape 19"/>
          <p:cNvSpPr>
            <a:spLocks noChangeArrowheads="1"/>
          </p:cNvSpPr>
          <p:nvPr/>
        </p:nvSpPr>
        <p:spPr bwMode="gray">
          <a:xfrm>
            <a:off x="452406" y="5429264"/>
            <a:ext cx="9072626" cy="1080120"/>
          </a:xfrm>
          <a:prstGeom prst="roundRect">
            <a:avLst>
              <a:gd name="adj" fmla="val 10889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ru-RU" altLang="ru-RU" sz="1400" b="1" dirty="0" smtClean="0"/>
              <a:t>Первый этап</a:t>
            </a:r>
          </a:p>
          <a:p>
            <a:pPr lvl="0" algn="ctr"/>
            <a:r>
              <a:rPr lang="ru-RU" altLang="ru-RU" sz="1400" dirty="0" smtClean="0"/>
              <a:t>Выбор направлений подготовки по востребованным на рынке труда новым и перспективным профессиям и специальностям  в соответствии с профилем ПОО или предполагаемым перепрофилированием </a:t>
            </a:r>
          </a:p>
          <a:p>
            <a:pPr lvl="0" algn="ctr"/>
            <a:r>
              <a:rPr lang="ru-RU" altLang="ru-RU" sz="1400" dirty="0" smtClean="0"/>
              <a:t>(до 20 мин)</a:t>
            </a:r>
          </a:p>
        </p:txBody>
      </p:sp>
      <p:pic>
        <p:nvPicPr>
          <p:cNvPr id="1026" name="Picture 2" descr="C:\Users\Владелец\Desktop\and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8" y="1643050"/>
            <a:ext cx="2571767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10899</TotalTime>
  <Words>673</Words>
  <Application>Microsoft Office PowerPoint</Application>
  <PresentationFormat>Лист A4 (210x297 мм)</PresentationFormat>
  <Paragraphs>77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Ясность</vt:lpstr>
      <vt:lpstr>Презентация PowerPoint</vt:lpstr>
      <vt:lpstr>Презентация PowerPoint</vt:lpstr>
      <vt:lpstr>Презентация PowerPoint</vt:lpstr>
      <vt:lpstr>Подходы к формированию перечня топ-50 наиболее востребованных  и перспективных профессий и специальностей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Juliana</dc:creator>
  <cp:lastModifiedBy>1</cp:lastModifiedBy>
  <cp:revision>954</cp:revision>
  <cp:lastPrinted>2015-04-23T04:39:49Z</cp:lastPrinted>
  <dcterms:created xsi:type="dcterms:W3CDTF">2013-03-25T12:57:16Z</dcterms:created>
  <dcterms:modified xsi:type="dcterms:W3CDTF">2015-12-29T06:45:25Z</dcterms:modified>
</cp:coreProperties>
</file>